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92" r:id="rId2"/>
    <p:sldId id="270" r:id="rId3"/>
    <p:sldId id="260" r:id="rId4"/>
    <p:sldId id="275" r:id="rId5"/>
    <p:sldId id="258" r:id="rId6"/>
    <p:sldId id="256" r:id="rId7"/>
    <p:sldId id="271" r:id="rId8"/>
    <p:sldId id="273" r:id="rId9"/>
    <p:sldId id="276" r:id="rId10"/>
    <p:sldId id="277" r:id="rId11"/>
    <p:sldId id="293" r:id="rId12"/>
    <p:sldId id="279" r:id="rId13"/>
    <p:sldId id="268" r:id="rId14"/>
    <p:sldId id="280" r:id="rId15"/>
    <p:sldId id="269" r:id="rId16"/>
    <p:sldId id="259" r:id="rId17"/>
    <p:sldId id="281" r:id="rId18"/>
    <p:sldId id="285" r:id="rId19"/>
    <p:sldId id="284" r:id="rId20"/>
    <p:sldId id="283" r:id="rId21"/>
    <p:sldId id="282" r:id="rId22"/>
    <p:sldId id="266" r:id="rId23"/>
    <p:sldId id="288" r:id="rId24"/>
    <p:sldId id="286" r:id="rId25"/>
    <p:sldId id="287" r:id="rId26"/>
    <p:sldId id="289" r:id="rId27"/>
    <p:sldId id="294" r:id="rId28"/>
    <p:sldId id="29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F06BC-2BBB-49E3-935A-D47E590680F1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45AF0-656B-454D-9D63-10B230AD9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57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45AF0-656B-454D-9D63-10B230AD91B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21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B0CC-041D-472E-AF50-8B0792E1C77B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A729C5-7E11-4EEF-9177-EDCE51167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B0CC-041D-472E-AF50-8B0792E1C77B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9C5-7E11-4EEF-9177-EDCE51167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B0CC-041D-472E-AF50-8B0792E1C77B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9C5-7E11-4EEF-9177-EDCE51167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B0CC-041D-472E-AF50-8B0792E1C77B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A729C5-7E11-4EEF-9177-EDCE51167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B0CC-041D-472E-AF50-8B0792E1C77B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9C5-7E11-4EEF-9177-EDCE51167B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B0CC-041D-472E-AF50-8B0792E1C77B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9C5-7E11-4EEF-9177-EDCE51167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B0CC-041D-472E-AF50-8B0792E1C77B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A729C5-7E11-4EEF-9177-EDCE51167B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B0CC-041D-472E-AF50-8B0792E1C77B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9C5-7E11-4EEF-9177-EDCE51167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B0CC-041D-472E-AF50-8B0792E1C77B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9C5-7E11-4EEF-9177-EDCE51167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B0CC-041D-472E-AF50-8B0792E1C77B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9C5-7E11-4EEF-9177-EDCE51167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B0CC-041D-472E-AF50-8B0792E1C77B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9C5-7E11-4EEF-9177-EDCE51167B4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F3B0CC-041D-472E-AF50-8B0792E1C77B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A729C5-7E11-4EEF-9177-EDCE51167B4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ЗУВ Шахова Т.Д.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458200" cy="7200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                      </a:t>
            </a:r>
            <a:r>
              <a:rPr lang="ru-RU" sz="4000" dirty="0" smtClean="0"/>
              <a:t>МБОУ «Троицкая средняя школа».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15207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Модель организации образовательного процесса по ИОМ на основе методик КУЗ 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554162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</a:t>
            </a:r>
            <a:r>
              <a:rPr lang="ru-RU" sz="2800" dirty="0" smtClean="0"/>
              <a:t> Учет </a:t>
            </a:r>
            <a:r>
              <a:rPr lang="ru-RU" sz="2800" dirty="0"/>
              <a:t>и контроль – все виды табло.</a:t>
            </a:r>
          </a:p>
          <a:p>
            <a:r>
              <a:rPr lang="ru-RU" sz="2800" dirty="0"/>
              <a:t>Структурирование программы - по разделам и темам.</a:t>
            </a:r>
          </a:p>
          <a:p>
            <a:r>
              <a:rPr lang="ru-RU" sz="2800" dirty="0" smtClean="0"/>
              <a:t>  Постоянные </a:t>
            </a:r>
            <a:r>
              <a:rPr lang="ru-RU" sz="2800" dirty="0"/>
              <a:t>отряды – отдельный класс.</a:t>
            </a:r>
          </a:p>
          <a:p>
            <a:r>
              <a:rPr lang="ru-RU" sz="2800" dirty="0" smtClean="0"/>
              <a:t>  Структура </a:t>
            </a:r>
            <a:r>
              <a:rPr lang="ru-RU" sz="2800" dirty="0"/>
              <a:t>самоуправления – деление на постоянные отряды внутри отдельного класса. Рефлексия через самоанализ своей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5067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24128"/>
          </a:xfrm>
        </p:spPr>
        <p:txBody>
          <a:bodyPr>
            <a:normAutofit/>
          </a:bodyPr>
          <a:lstStyle/>
          <a:p>
            <a:r>
              <a:rPr lang="ru-RU" dirty="0" smtClean="0"/>
              <a:t>          2017 – 2018 учебный год.</a:t>
            </a:r>
            <a:br>
              <a:rPr lang="ru-RU" dirty="0" smtClean="0"/>
            </a:br>
            <a:r>
              <a:rPr lang="ru-RU" dirty="0" smtClean="0"/>
              <a:t>                      Итоги 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06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«Погружение» в </a:t>
            </a:r>
            <a:r>
              <a:rPr lang="ru-RU" dirty="0" smtClean="0"/>
              <a:t>начальной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школе</a:t>
            </a:r>
            <a:r>
              <a:rPr lang="ru-RU" dirty="0" smtClean="0"/>
              <a:t>.»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/>
              <a:t>2 класс </a:t>
            </a:r>
            <a:r>
              <a:rPr lang="ru-RU" sz="2800" b="1" dirty="0"/>
              <a:t>– русский язык/математика </a:t>
            </a:r>
            <a:r>
              <a:rPr lang="ru-RU" sz="2800" dirty="0"/>
              <a:t>– 2 недели по 2 часа в день (учитель </a:t>
            </a:r>
            <a:r>
              <a:rPr lang="ru-RU" sz="2800" dirty="0" err="1"/>
              <a:t>Титенкова</a:t>
            </a:r>
            <a:r>
              <a:rPr lang="ru-RU" sz="2800" dirty="0"/>
              <a:t> Л.В.)</a:t>
            </a:r>
          </a:p>
          <a:p>
            <a:endParaRPr lang="ru-RU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Тема: «Безударные гласные», «Парные согласные»; «Сложение и вычитание двузначных чисел».</a:t>
            </a:r>
          </a:p>
          <a:p>
            <a:r>
              <a:rPr lang="ru-RU" sz="2800" dirty="0"/>
              <a:t>Методики: </a:t>
            </a:r>
            <a:r>
              <a:rPr lang="ru-RU" sz="2800" dirty="0" smtClean="0"/>
              <a:t>ВПЗ, </a:t>
            </a:r>
            <a:r>
              <a:rPr lang="ru-RU" sz="2800" dirty="0"/>
              <a:t>ВД, ВТ, ИЗ.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77069" y="753886"/>
            <a:ext cx="5134168" cy="4992864"/>
          </a:xfrm>
        </p:spPr>
      </p:pic>
    </p:spTree>
    <p:extLst>
      <p:ext uri="{BB962C8B-B14F-4D97-AF65-F5344CB8AC3E}">
        <p14:creationId xmlns:p14="http://schemas.microsoft.com/office/powerpoint/2010/main" val="6179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20180410_10232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4708101" y="2615683"/>
            <a:ext cx="386318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20180410_102252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5273723" y="-492781"/>
            <a:ext cx="3374412" cy="436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20180410_102304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383327" y="-390260"/>
            <a:ext cx="4181865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\Desktop\20180410_102230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533"/>
          <a:stretch/>
        </p:blipFill>
        <p:spPr bwMode="auto">
          <a:xfrm rot="5400000">
            <a:off x="147234" y="2977727"/>
            <a:ext cx="3741528" cy="454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5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«Погружение» в начальной</a:t>
            </a:r>
            <a:br>
              <a:rPr lang="ru-RU" dirty="0"/>
            </a:br>
            <a:r>
              <a:rPr lang="ru-RU" dirty="0"/>
              <a:t> школе.»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/>
              <a:t>3-4 класс-комплект – </a:t>
            </a:r>
            <a:r>
              <a:rPr lang="ru-RU" sz="2800" b="1" dirty="0"/>
              <a:t>математика</a:t>
            </a:r>
            <a:r>
              <a:rPr lang="ru-RU" sz="2800" dirty="0"/>
              <a:t> – 1 неделя по 2 часа в день (учитель Селиванова Г.А</a:t>
            </a:r>
            <a:r>
              <a:rPr lang="ru-RU" sz="2800" dirty="0" smtClean="0"/>
              <a:t>.)</a:t>
            </a:r>
            <a:r>
              <a:rPr lang="ru-RU" sz="2800" dirty="0"/>
              <a:t> Тема: «Сочетательные свойства сложения и умножения»</a:t>
            </a:r>
          </a:p>
          <a:p>
            <a:r>
              <a:rPr lang="ru-RU" sz="2800" dirty="0"/>
              <a:t>Методики: ВОЗ, ВПЗ, ВД.</a:t>
            </a:r>
          </a:p>
          <a:p>
            <a:pPr marL="457200" indent="-457200">
              <a:buAutoNum type="arabicPeriod"/>
            </a:pPr>
            <a:endParaRPr lang="ru-RU" sz="28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68824" y="218257"/>
            <a:ext cx="5453597" cy="5230043"/>
          </a:xfrm>
        </p:spPr>
      </p:pic>
    </p:spTree>
    <p:extLst>
      <p:ext uri="{BB962C8B-B14F-4D97-AF65-F5344CB8AC3E}">
        <p14:creationId xmlns:p14="http://schemas.microsoft.com/office/powerpoint/2010/main" val="8474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296" y="0"/>
            <a:ext cx="5688632" cy="42930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66982"/>
            <a:ext cx="4788024" cy="359101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5408" y="3387328"/>
            <a:ext cx="5328592" cy="34706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2080" y="0"/>
            <a:ext cx="3851920" cy="341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6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«Погружение» в основной школе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Класс/предмет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6 класс – </a:t>
            </a:r>
            <a:r>
              <a:rPr lang="ru-RU" b="1" dirty="0" smtClean="0"/>
              <a:t>математика</a:t>
            </a:r>
            <a:r>
              <a:rPr lang="ru-RU" dirty="0" smtClean="0"/>
              <a:t> – 1 неделя по 2 часа в день (учитель Бондарева О.В.)</a:t>
            </a:r>
          </a:p>
          <a:p>
            <a:pPr marL="457200" indent="-457200">
              <a:buAutoNum type="arabicPeriod"/>
            </a:pPr>
            <a:endParaRPr lang="ru-RU" dirty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Тема/методики</a:t>
            </a:r>
            <a:endParaRPr lang="ru-RU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ru-RU" dirty="0"/>
              <a:t>1.Тема: «Сложение и вычитание чисел с разными знаками».</a:t>
            </a:r>
          </a:p>
          <a:p>
            <a:pPr marL="0" indent="0">
              <a:buNone/>
            </a:pPr>
            <a:r>
              <a:rPr lang="ru-RU" dirty="0"/>
              <a:t>Методики: ВПЗ, ИЗ; способы работы: работа с учителем, самостоятельная работа.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82855" y="125785"/>
            <a:ext cx="2849513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«Погружение» в основной школе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Класс/предмет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6 класс – </a:t>
            </a:r>
            <a:r>
              <a:rPr lang="ru-RU" b="1" dirty="0" smtClean="0"/>
              <a:t>русский язык </a:t>
            </a:r>
            <a:r>
              <a:rPr lang="ru-RU" dirty="0" smtClean="0"/>
              <a:t>– 2 недели по 2 часа в день (учитель 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 err="1" smtClean="0"/>
              <a:t>Почекутова</a:t>
            </a:r>
            <a:r>
              <a:rPr lang="ru-RU" dirty="0" smtClean="0"/>
              <a:t> </a:t>
            </a:r>
            <a:r>
              <a:rPr lang="ru-RU" dirty="0"/>
              <a:t>Н.Н.)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prstClr val="black"/>
                </a:solidFill>
              </a:rPr>
              <a:t>Тема/методики</a:t>
            </a:r>
          </a:p>
          <a:p>
            <a:pPr marL="0" indent="0">
              <a:buNone/>
            </a:pPr>
            <a:r>
              <a:rPr lang="ru-RU" dirty="0" smtClean="0"/>
              <a:t>Тема</a:t>
            </a:r>
            <a:r>
              <a:rPr lang="ru-RU" dirty="0"/>
              <a:t>: «Местоимение»</a:t>
            </a:r>
          </a:p>
          <a:p>
            <a:pPr marL="0" indent="0">
              <a:buNone/>
            </a:pPr>
            <a:r>
              <a:rPr lang="ru-RU" dirty="0"/>
              <a:t>Методики: ВПТ, ВПЗ, ВТ, ВД, ИЗ, КТ, КД; способы работы: работа в группе, самостоятельное изучение, работа в парах постоянного и сменного </a:t>
            </a:r>
            <a:r>
              <a:rPr lang="ru-RU" dirty="0" smtClean="0"/>
              <a:t>состава.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39772" y="476672"/>
            <a:ext cx="4704228" cy="465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err="1" smtClean="0">
                <a:effectLst/>
              </a:rPr>
              <a:t>Маршрутно</a:t>
            </a:r>
            <a:r>
              <a:rPr lang="ru-RU" b="1" dirty="0" smtClean="0">
                <a:effectLst/>
              </a:rPr>
              <a:t> </a:t>
            </a:r>
            <a:r>
              <a:rPr lang="ru-RU" b="1" dirty="0">
                <a:effectLst/>
              </a:rPr>
              <a:t>– логическая схема изучения раздела « Местоимение», 6кл.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Т 1. Какие слова называются местоимениями.                    Т 2. Употребление М. в речи.</a:t>
            </a:r>
          </a:p>
          <a:p>
            <a:r>
              <a:rPr lang="ru-RU" dirty="0"/>
              <a:t>       </a:t>
            </a:r>
          </a:p>
          <a:p>
            <a:r>
              <a:rPr lang="ru-RU" dirty="0"/>
              <a:t>      	</a:t>
            </a:r>
          </a:p>
          <a:p>
            <a:r>
              <a:rPr lang="ru-RU" dirty="0"/>
              <a:t>Т3.  Личные М.        Т4. Возвратное М.       Т5. Притяжательные М.        Т6. Указательные М.      Т7. Определительные  М.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Т8. Вопросительно-относительные М.        Т 9. Отрицательные М.                 10.Неопределённые М.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6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Технолого-методическая карта раздела (блока)   «Местоимение», 6кл.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931880"/>
              </p:ext>
            </p:extLst>
          </p:nvPr>
        </p:nvGraphicFramePr>
        <p:xfrm>
          <a:off x="228600" y="2276872"/>
          <a:ext cx="8686799" cy="1937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925"/>
                <a:gridCol w="370629"/>
                <a:gridCol w="371171"/>
                <a:gridCol w="371171"/>
                <a:gridCol w="371171"/>
                <a:gridCol w="708254"/>
                <a:gridCol w="708254"/>
                <a:gridCol w="767230"/>
                <a:gridCol w="767230"/>
                <a:gridCol w="690399"/>
                <a:gridCol w="536737"/>
                <a:gridCol w="616814"/>
                <a:gridCol w="616814"/>
              </a:tblGrid>
              <a:tr h="3874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Тема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Теория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Практика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Контроль (после изучения всего раздела)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ППС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ИГ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ВД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 (учебник)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ВПЗ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ИЗ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Диктант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</a:tr>
              <a:tr h="387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Т1.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</a:tr>
              <a:tr h="387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Т2.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Т3 –Т10.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77" marR="6317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76200" y="-5715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0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665024" cy="585212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Погружение – способ организации учебной деятельности.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069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Изучение теории раздела «Местоимение»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1676758"/>
          <a:ext cx="8686799" cy="4280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6216"/>
                <a:gridCol w="582802"/>
                <a:gridCol w="639789"/>
                <a:gridCol w="789602"/>
                <a:gridCol w="789602"/>
                <a:gridCol w="789602"/>
                <a:gridCol w="789602"/>
                <a:gridCol w="789602"/>
                <a:gridCol w="789602"/>
                <a:gridCol w="790190"/>
                <a:gridCol w="790190"/>
              </a:tblGrid>
              <a:tr h="389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Ф.И.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389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Балдина 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389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Бурнашова 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ППС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ИГ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389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Вирясова Р.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ППС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ИГ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389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Вторых 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ИГ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389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Дутлова 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ППС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ИГ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389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Ельмеев 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ППС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ИГ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389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Лапин 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ППС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ИГ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389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Паршуков 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389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Полянский 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ППС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ИГ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389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Титенкова 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ИГ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ВПТ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Уч.-уч.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ВПТ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effectLst/>
              </a:rPr>
              <a:t/>
            </a:r>
            <a:br>
              <a:rPr lang="ru-RU" sz="3100" b="1" dirty="0" smtClean="0">
                <a:effectLst/>
              </a:rPr>
            </a:br>
            <a:r>
              <a:rPr lang="ru-RU" sz="3100" b="1" dirty="0" smtClean="0">
                <a:effectLst/>
              </a:rPr>
              <a:t>Маршрутный </a:t>
            </a:r>
            <a:r>
              <a:rPr lang="ru-RU" sz="3100" b="1" dirty="0">
                <a:effectLst/>
              </a:rPr>
              <a:t>лист                                                                                                  </a:t>
            </a:r>
            <a:r>
              <a:rPr lang="ru-RU" sz="3100" b="1" dirty="0" smtClean="0">
                <a:effectLst/>
              </a:rPr>
              <a:t>                                                                     </a:t>
            </a:r>
            <a:r>
              <a:rPr lang="ru-RU" sz="2000" b="1" dirty="0" smtClean="0">
                <a:effectLst/>
              </a:rPr>
              <a:t>Раздел </a:t>
            </a:r>
            <a:r>
              <a:rPr lang="ru-RU" sz="2000" b="1" dirty="0">
                <a:effectLst/>
              </a:rPr>
              <a:t>(Блок)– Местоимение, 6кл.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646263"/>
              </p:ext>
            </p:extLst>
          </p:nvPr>
        </p:nvGraphicFramePr>
        <p:xfrm>
          <a:off x="228600" y="1506431"/>
          <a:ext cx="8686800" cy="4551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577"/>
                <a:gridCol w="738248"/>
                <a:gridCol w="369385"/>
                <a:gridCol w="1106589"/>
                <a:gridCol w="1106589"/>
                <a:gridCol w="591120"/>
                <a:gridCol w="591120"/>
                <a:gridCol w="404862"/>
                <a:gridCol w="404862"/>
                <a:gridCol w="404862"/>
                <a:gridCol w="404862"/>
                <a:gridCol w="404862"/>
                <a:gridCol w="404862"/>
              </a:tblGrid>
              <a:tr h="34559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Тема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Теория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Практика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Контроль (после изучения всего раздела)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 (учебник)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ВПЗ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Оцен-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Оцен-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Дик-тант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Оцен-ка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</a:tr>
              <a:tr h="34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 Какие слова называются местоимениями.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</a:tr>
              <a:tr h="34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 Употребление М. в речи.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 Личные М.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 Возвратное М.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 Притяжательные М.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 Указательные М.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 Определительные М.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 Вопросительно-относительные М. 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 Отрицательные М.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10.Неопределённые М.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7" marR="563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76200" y="-3233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тема изучается в ППС, указать Ф.И. напарника.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29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«Погружение» в начальной школе во внеурочной деятельности.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Интеграция кружков. 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Методики: МР, ИЗ.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Результат: выставка и презентация  работ учащимися.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4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Маршрутный лист проекта.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1621346"/>
          <a:ext cx="8686800" cy="4391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8386"/>
                <a:gridCol w="1557063"/>
                <a:gridCol w="1038386"/>
                <a:gridCol w="952113"/>
                <a:gridCol w="1024955"/>
                <a:gridCol w="1025471"/>
                <a:gridCol w="1025471"/>
                <a:gridCol w="1024955"/>
              </a:tblGrid>
              <a:tr h="39923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Ф.И. ученика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«Секреты глиняных игрушек»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Первичное изучение новой темы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Практическая работа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Контроль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Планирование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ИЗ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Оформление изделия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Презентация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Выставка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</a:tr>
              <a:tr h="399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Ахмедова Элина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</a:tr>
              <a:tr h="399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Зинченко Даша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</a:tr>
              <a:tr h="399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Лапина Даша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</a:tr>
              <a:tr h="399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Назарчук Лиза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</a:tr>
              <a:tr h="399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Бурнашова Вика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</a:tr>
              <a:tr h="399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Нигматуллин Данилл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</a:tr>
              <a:tr h="399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Сурков Алексей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</a:tr>
              <a:tr h="399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Ющенко Вера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94" marR="5579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0903" y="1136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КЛАСС: 2 – 4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Руководители проекта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Титенкова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Л.В.,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Каракулева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О.В. 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9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Маршрутный </a:t>
            </a:r>
            <a:r>
              <a:rPr lang="ru-RU" b="1" dirty="0">
                <a:effectLst/>
              </a:rPr>
              <a:t>лист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dirty="0">
                <a:effectLst/>
              </a:rPr>
              <a:t>проекта «Секреты глиняных игрушек»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2312959"/>
          <a:ext cx="8686801" cy="3008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4457"/>
                <a:gridCol w="1506185"/>
                <a:gridCol w="1004457"/>
                <a:gridCol w="921002"/>
                <a:gridCol w="991963"/>
                <a:gridCol w="637655"/>
                <a:gridCol w="637655"/>
                <a:gridCol w="991963"/>
                <a:gridCol w="991464"/>
              </a:tblGrid>
              <a:tr h="77917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Ф.И. ученика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«Секреты глиняных игрушек»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9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Первичное изучение новой темы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Практическая работа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Контроль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Планирование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ИЗ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Презентация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Выставка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</a:tr>
              <a:tr h="579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Выбор изделия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Лепка в мастерской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Оформление изделия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1" marR="5397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79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indent="539750" eaLnBrk="0" fontAlgn="base" hangingPunct="0">
              <a:spcAft>
                <a:spcPct val="0"/>
              </a:spcAft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Табло </a:t>
            </a:r>
            <a:r>
              <a:rPr lang="ru-RU" sz="3100" dirty="0" smtClean="0"/>
              <a:t>учета</a:t>
            </a:r>
            <a:br>
              <a:rPr lang="ru-RU" sz="3100" dirty="0" smtClean="0"/>
            </a:br>
            <a:r>
              <a:rPr lang="ru-RU" altLang="ru-RU" sz="200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</a:t>
            </a:r>
            <a:r>
              <a:rPr lang="ru-RU" altLang="ru-RU" sz="20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внеурочная деятельность (</a:t>
            </a:r>
            <a:r>
              <a:rPr lang="ru-RU" altLang="ru-RU" sz="2000" cap="non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0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Юный исследователь</a:t>
            </a:r>
            <a:r>
              <a:rPr lang="ru-RU" altLang="ru-RU" sz="2000" cap="non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20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2000" cap="non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0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Сказочная глина</a:t>
            </a:r>
            <a:r>
              <a:rPr lang="ru-RU" altLang="ru-RU" sz="2000" cap="non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20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altLang="ru-RU" sz="2000" cap="none" dirty="0">
                <a:solidFill>
                  <a:schemeClr val="tx1"/>
                </a:solidFill>
                <a:effectLst/>
              </a:rPr>
              <a:t/>
            </a:r>
            <a:br>
              <a:rPr lang="ru-RU" altLang="ru-RU" sz="2000" cap="none" dirty="0">
                <a:solidFill>
                  <a:schemeClr val="tx1"/>
                </a:solidFill>
                <a:effectLst/>
              </a:rPr>
            </a:br>
            <a:r>
              <a:rPr lang="ru-RU" altLang="ru-RU" sz="20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Методика: методика Ривина</a:t>
            </a:r>
            <a:r>
              <a:rPr lang="ru-RU" altLang="ru-RU" sz="2000" cap="none" dirty="0">
                <a:solidFill>
                  <a:schemeClr val="tx1"/>
                </a:solidFill>
                <a:effectLst/>
              </a:rPr>
              <a:t/>
            </a:r>
            <a:br>
              <a:rPr lang="ru-RU" altLang="ru-RU" sz="2000" cap="none" dirty="0">
                <a:solidFill>
                  <a:schemeClr val="tx1"/>
                </a:solidFill>
                <a:effectLst/>
              </a:rPr>
            </a:br>
            <a:r>
              <a:rPr lang="ru-RU" altLang="ru-RU" sz="20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</a:t>
            </a:r>
            <a:r>
              <a:rPr lang="ru-RU" altLang="ru-RU" sz="2000" cap="non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0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Секреты глиняных игрушек</a:t>
            </a:r>
            <a:r>
              <a:rPr lang="ru-RU" altLang="ru-RU" cap="non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1600" cap="none" dirty="0">
                <a:solidFill>
                  <a:schemeClr val="tx1"/>
                </a:solidFill>
                <a:effectLst/>
              </a:rPr>
              <a:t/>
            </a:r>
            <a:br>
              <a:rPr lang="ru-RU" altLang="ru-RU" sz="1600" cap="none" dirty="0">
                <a:solidFill>
                  <a:schemeClr val="tx1"/>
                </a:solidFill>
                <a:effectLst/>
              </a:rPr>
            </a:br>
            <a:r>
              <a:rPr lang="ru-RU" altLang="ru-RU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Дата: 23.04.18</a:t>
            </a:r>
            <a:r>
              <a:rPr lang="ru-RU" altLang="ru-RU" sz="1600" cap="none" dirty="0">
                <a:solidFill>
                  <a:schemeClr val="tx1"/>
                </a:solidFill>
                <a:effectLst/>
              </a:rPr>
              <a:t/>
            </a:r>
            <a:br>
              <a:rPr lang="ru-RU" altLang="ru-RU" sz="1600" cap="none" dirty="0">
                <a:solidFill>
                  <a:schemeClr val="tx1"/>
                </a:solidFill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1809" y="1486186"/>
          <a:ext cx="8392782" cy="4661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5727"/>
                <a:gridCol w="786631"/>
                <a:gridCol w="874171"/>
                <a:gridCol w="786014"/>
                <a:gridCol w="786631"/>
                <a:gridCol w="961095"/>
                <a:gridCol w="874171"/>
                <a:gridCol w="874171"/>
                <a:gridCol w="874171"/>
              </a:tblGrid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Ф.И. учащихся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К-1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К-2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К-3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К-4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К-5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К-6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К-7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К-8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Ахмедова Элина.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Бурнашова Вика.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Лапина Даша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Зинченко Даша.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71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Нигматуллин Данилл.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Назарчук Лиза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Сурков Алёша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Ющенко Вера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77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861"/>
            <a:ext cx="3857625" cy="4320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75856" y="-21249"/>
            <a:ext cx="4091777" cy="43535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63680" y="-21249"/>
            <a:ext cx="2880320" cy="54726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0550" y="4083727"/>
            <a:ext cx="4932040" cy="27742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98175" y="4083727"/>
            <a:ext cx="5273245" cy="277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2018 </a:t>
            </a:r>
            <a:r>
              <a:rPr lang="ru-RU" dirty="0"/>
              <a:t>– 2019 </a:t>
            </a:r>
            <a:r>
              <a:rPr lang="ru-RU" sz="2700" dirty="0"/>
              <a:t>учебный </a:t>
            </a:r>
            <a:r>
              <a:rPr lang="ru-RU" sz="2700" dirty="0" smtClean="0"/>
              <a:t>год.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выстраивание образовательного процесса по ИОМ на отдельных этапах  учебного процесса по модели «погружение как средство коллективного способа обучения».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465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6979" y="2348880"/>
            <a:ext cx="47500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/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221049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1"/>
            <a:ext cx="63367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cs typeface="Times New Roman" panose="02020603050405020304" pitchFamily="18" charset="0"/>
              </a:rPr>
              <a:t>Погружение -</a:t>
            </a:r>
            <a:r>
              <a:rPr lang="ru-RU" sz="2800" dirty="0">
                <a:cs typeface="Times New Roman" panose="02020603050405020304" pitchFamily="18" charset="0"/>
              </a:rPr>
              <a:t> это </a:t>
            </a:r>
            <a:r>
              <a:rPr lang="ru-RU" sz="2800" b="1" i="1" dirty="0">
                <a:cs typeface="Times New Roman" panose="02020603050405020304" pitchFamily="18" charset="0"/>
              </a:rPr>
              <a:t>специальная организация  концентрации внимания и усилий (исследовательской направленности) группы людей на проблеме, решение которой достигается посредством интеграции индивидуальной и коллективной форм работы на основе внутренних мотивационных состояниях.</a:t>
            </a:r>
            <a:endParaRPr 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Уровни </a:t>
            </a:r>
            <a:r>
              <a:rPr lang="ru-RU" dirty="0"/>
              <a:t>познания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Первый уровень познания – получение разнообразной информации, ее сбор.</a:t>
            </a:r>
          </a:p>
          <a:p>
            <a:r>
              <a:rPr lang="ru-RU" dirty="0" smtClean="0"/>
              <a:t>Второй уровень познания – переработка и осмысление полученной информации.</a:t>
            </a:r>
          </a:p>
          <a:p>
            <a:r>
              <a:rPr lang="ru-RU" dirty="0" smtClean="0"/>
              <a:t>Третий уровень познания реализуется в индивидуальной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6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Схема организации деятельности во время «погружения»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266825" y="2396331"/>
          <a:ext cx="6610350" cy="2933700"/>
        </p:xfrm>
        <a:graphic>
          <a:graphicData uri="http://schemas.openxmlformats.org/drawingml/2006/table">
            <a:tbl>
              <a:tblPr/>
              <a:tblGrid>
                <a:gridCol w="2314575"/>
                <a:gridCol w="429577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i="1" dirty="0">
                          <a:effectLst/>
                          <a:latin typeface="Times New Roman"/>
                        </a:rPr>
                        <a:t>Стадия  «Настрой»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Times New Roman"/>
                        </a:rPr>
                        <a:t>Концентрация внимания</a:t>
                      </a:r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i="1" dirty="0">
                          <a:effectLst/>
                          <a:latin typeface="Times New Roman"/>
                        </a:rPr>
                        <a:t>Стадия «Мотивация»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Times New Roman"/>
                        </a:rPr>
                        <a:t>Подготовка к деятельности (интерес к теме проблеме)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i="1">
                          <a:effectLst/>
                          <a:latin typeface="Times New Roman"/>
                        </a:rPr>
                        <a:t>Стадия «Деятельность»</a:t>
                      </a:r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Times New Roman"/>
                        </a:rPr>
                        <a:t>Включение всех в активную деятельность, интеграция индивидуальных и коллективных форм работы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i="1">
                          <a:effectLst/>
                          <a:latin typeface="Times New Roman"/>
                        </a:rPr>
                        <a:t>Стадия «Диагностика»</a:t>
                      </a:r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Times New Roman"/>
                        </a:rPr>
                        <a:t>Оценка результатов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i="1">
                          <a:effectLst/>
                          <a:latin typeface="Times New Roman"/>
                        </a:rPr>
                        <a:t>Стадия «Рефлексия»</a:t>
                      </a:r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Times New Roman"/>
                        </a:rPr>
                        <a:t>Анализ деятельности (осмысление результатов и путей их достижения)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81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ru-RU" dirty="0"/>
              <a:t>О</a:t>
            </a:r>
            <a:r>
              <a:rPr lang="ru-RU" dirty="0" smtClean="0"/>
              <a:t>бщие принципы методики «погружения»: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-       концентрация внимания на определенной теме (предмете);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       использование различных форм деятельности;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       обобщение результатов погружения.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2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погружения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Предметные погружения.</a:t>
            </a:r>
          </a:p>
          <a:p>
            <a:r>
              <a:rPr lang="ru-RU" dirty="0" err="1" smtClean="0"/>
              <a:t>Межпредметные</a:t>
            </a:r>
            <a:r>
              <a:rPr lang="ru-RU" dirty="0" smtClean="0"/>
              <a:t> погружения.</a:t>
            </a:r>
          </a:p>
          <a:p>
            <a:r>
              <a:rPr lang="ru-RU" dirty="0" smtClean="0"/>
              <a:t>Погружение в сравнение.</a:t>
            </a:r>
          </a:p>
          <a:p>
            <a:r>
              <a:rPr lang="ru-RU" dirty="0" smtClean="0"/>
              <a:t>Погружение в образ.</a:t>
            </a:r>
          </a:p>
          <a:p>
            <a:r>
              <a:rPr lang="ru-RU" b="1" dirty="0" err="1" smtClean="0"/>
              <a:t>Метапредметные</a:t>
            </a:r>
            <a:r>
              <a:rPr lang="ru-RU" b="1" dirty="0" smtClean="0"/>
              <a:t> погружения.</a:t>
            </a:r>
          </a:p>
          <a:p>
            <a:r>
              <a:rPr lang="ru-RU" dirty="0" smtClean="0"/>
              <a:t>Эвристические погружения.</a:t>
            </a:r>
          </a:p>
          <a:p>
            <a:r>
              <a:rPr lang="ru-RU" b="1" dirty="0" smtClean="0"/>
              <a:t>Погружение как средство коллективного способа обучения.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4680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Преимущества погружения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Повышает эффективность образовательного процесса.</a:t>
            </a:r>
          </a:p>
          <a:p>
            <a:r>
              <a:rPr lang="ru-RU" sz="2400" dirty="0" smtClean="0"/>
              <a:t> Создает условия для активного использования педагогом традиционных и инновационных методик.</a:t>
            </a:r>
          </a:p>
          <a:p>
            <a:r>
              <a:rPr lang="ru-RU" sz="2400" dirty="0" smtClean="0"/>
              <a:t>Формирует новый уровень педагогического мышления – системного, цельного, а не замкнутого в узкой своей специализации.</a:t>
            </a:r>
          </a:p>
          <a:p>
            <a:r>
              <a:rPr lang="ru-RU" sz="2400" dirty="0" smtClean="0"/>
              <a:t>Расширяет и углубляет содержание изучаемого материала, достигая уровня обобщения.</a:t>
            </a:r>
          </a:p>
          <a:p>
            <a:r>
              <a:rPr lang="ru-RU" sz="2400" dirty="0" smtClean="0"/>
              <a:t>Способствует развитию мышления учащихся, умений самостоятельно сопоставлять факты, высказывать суждения</a:t>
            </a:r>
          </a:p>
          <a:p>
            <a:r>
              <a:rPr lang="ru-RU" sz="2400" dirty="0"/>
              <a:t>о</a:t>
            </a:r>
            <a:r>
              <a:rPr lang="ru-RU" sz="2400" dirty="0" smtClean="0"/>
              <a:t> процессах и явлениях, устанавливать связи и закономерности между ними, вырабатывать совместные решения.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95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Модель </a:t>
            </a:r>
            <a:r>
              <a:rPr lang="ru-RU" b="1" dirty="0"/>
              <a:t>организации образовательного процесса по ИОМ на основе методик КУЗ 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Год </a:t>
            </a:r>
            <a:r>
              <a:rPr lang="ru-RU" dirty="0"/>
              <a:t>для реализации модели – 2018-2019</a:t>
            </a:r>
            <a:r>
              <a:rPr lang="ru-RU" dirty="0" smtClean="0"/>
              <a:t>.</a:t>
            </a:r>
          </a:p>
          <a:p>
            <a:r>
              <a:rPr lang="ru-RU" dirty="0"/>
              <a:t>Режим дня – 2 часа в день/ </a:t>
            </a:r>
            <a:r>
              <a:rPr lang="ru-RU" dirty="0" smtClean="0"/>
              <a:t>неделя, 2 недели.</a:t>
            </a:r>
            <a:endParaRPr lang="ru-RU" dirty="0"/>
          </a:p>
          <a:p>
            <a:r>
              <a:rPr lang="ru-RU" dirty="0"/>
              <a:t>Кто организует и проводит – организует уполномоченный, проводит </a:t>
            </a:r>
            <a:r>
              <a:rPr lang="ru-RU" dirty="0" smtClean="0"/>
              <a:t>учитель -</a:t>
            </a:r>
            <a:r>
              <a:rPr lang="ru-RU" dirty="0"/>
              <a:t>предметник.;  </a:t>
            </a:r>
            <a:r>
              <a:rPr lang="ru-RU" dirty="0" err="1"/>
              <a:t>дидакто</a:t>
            </a:r>
            <a:r>
              <a:rPr lang="ru-RU" dirty="0"/>
              <a:t> - техник – учитель-предметник.</a:t>
            </a:r>
          </a:p>
          <a:p>
            <a:r>
              <a:rPr lang="ru-RU" dirty="0" smtClean="0"/>
              <a:t>Период </a:t>
            </a:r>
            <a:r>
              <a:rPr lang="ru-RU" dirty="0"/>
              <a:t>– в течение года по плану.</a:t>
            </a:r>
          </a:p>
          <a:p>
            <a:r>
              <a:rPr lang="ru-RU" dirty="0"/>
              <a:t>Организовано будет через расписание.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4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521</TotalTime>
  <Words>840</Words>
  <Application>Microsoft Office PowerPoint</Application>
  <PresentationFormat>Экран (4:3)</PresentationFormat>
  <Paragraphs>681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                                                                2018г.                            ЗУВ Шахова Т.Д.</vt:lpstr>
      <vt:lpstr>Погружение – способ организации учебной деятельности.</vt:lpstr>
      <vt:lpstr>Презентация PowerPoint</vt:lpstr>
      <vt:lpstr>                     Уровни познания</vt:lpstr>
      <vt:lpstr>Схема организации деятельности во время «погружения»</vt:lpstr>
      <vt:lpstr>Общие принципы методики «погружения»: </vt:lpstr>
      <vt:lpstr>Модели погружения</vt:lpstr>
      <vt:lpstr>Преимущества погружения</vt:lpstr>
      <vt:lpstr> Модель организации образовательного процесса по ИОМ на основе методик КУЗ .</vt:lpstr>
      <vt:lpstr> Модель организации образовательного процесса по ИОМ на основе методик КУЗ .</vt:lpstr>
      <vt:lpstr>          2017 – 2018 учебный год.                       Итоги работы.</vt:lpstr>
      <vt:lpstr>«Погружение» в начальной  школе.»</vt:lpstr>
      <vt:lpstr>Презентация PowerPoint</vt:lpstr>
      <vt:lpstr> «Погружение» в начальной  школе.»</vt:lpstr>
      <vt:lpstr>Презентация PowerPoint</vt:lpstr>
      <vt:lpstr>«Погружение» в основной школе</vt:lpstr>
      <vt:lpstr>«Погружение» в основной школе</vt:lpstr>
      <vt:lpstr> Маршрутно – логическая схема изучения раздела « Местоимение», 6кл. </vt:lpstr>
      <vt:lpstr>Технолого-методическая карта раздела (блока)   «Местоимение», 6кл. </vt:lpstr>
      <vt:lpstr>Изучение теории раздела «Местоимение» </vt:lpstr>
      <vt:lpstr> Маршрутный лист                                                                                                                                                                       Раздел (Блок)– Местоимение, 6кл. </vt:lpstr>
      <vt:lpstr>«Погружение» в начальной школе во внеурочной деятельности.</vt:lpstr>
      <vt:lpstr>Маршрутный лист проекта.</vt:lpstr>
      <vt:lpstr> Маршрутный лист  проекта «Секреты глиняных игрушек» </vt:lpstr>
      <vt:lpstr> Табло учета Предмет: внеурочная деятельность («Юный исследователь», «Сказочная глина») Методика: методика Ривина Тема: «Секреты глиняных игрушек» Дата: 23.04.18 </vt:lpstr>
      <vt:lpstr>Презентация PowerPoint</vt:lpstr>
      <vt:lpstr>                                                        2018 – 2019 учебный год.  Цель: выстраивание образовательного процесса по ИОМ на отдельных этапах  учебного процесса по модели «погружение как средство коллективного способа обучения».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ANDREI2</cp:lastModifiedBy>
  <cp:revision>37</cp:revision>
  <dcterms:created xsi:type="dcterms:W3CDTF">2018-04-22T13:53:56Z</dcterms:created>
  <dcterms:modified xsi:type="dcterms:W3CDTF">2018-06-04T04:40:03Z</dcterms:modified>
</cp:coreProperties>
</file>